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72" r:id="rId11"/>
    <p:sldId id="265" r:id="rId12"/>
    <p:sldId id="266" r:id="rId13"/>
    <p:sldId id="267" r:id="rId14"/>
    <p:sldId id="269" r:id="rId15"/>
    <p:sldId id="268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08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45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1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619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65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marL="0"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Corbel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21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95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7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095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002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0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267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E5E9681C-6979-44D1-9EB3-6B903B04766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8D3E7D6D-3C7B-45A5-8A01-5145A958D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746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5.tm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6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7.tm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9.tmp"/><Relationship Id="rId4" Type="http://schemas.openxmlformats.org/officeDocument/2006/relationships/image" Target="../media/image8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hyperlink" Target="mailto:vpreikst@oswego.edu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ercehealthcare.com/hospitals-health-systems/jhu-1-3-misdiagnoses-results-serious-injury-or-death#:~:text=An%20estimated%2040%2C000%20to%2080%2C000,or%20permanent%20damage%20or%20death" TargetMode="External"/><Relationship Id="rId2" Type="http://schemas.openxmlformats.org/officeDocument/2006/relationships/hyperlink" Target="https://www.pyimagesearch.com/2018/09/24/opencv-face-recognitio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ngio.org/cancer-may-grow-undetected-for-a-decade-or-mor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tmp"/><Relationship Id="rId4" Type="http://schemas.openxmlformats.org/officeDocument/2006/relationships/image" Target="../media/image3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F853A37-6DF1-4BE3-8D06-2974D369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tx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037B0348-8C84-4080-9884-EAFE2BD53D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alphaModFix amt="15000"/>
          </a:blip>
          <a:srcRect/>
          <a:stretch/>
        </p:blipFill>
        <p:spPr>
          <a:xfrm>
            <a:off x="-254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CD44FF-768B-4BE7-815B-F3231226B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Using Machine Learning and Digital Image Processing in Disease Diagnosis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E7EBBB-46C5-4DD3-9AAB-106A216815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By: Vincent Preikstas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8DB0B6-74C5-479B-9BE4-E003995AA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36A1C3-3AD5-4917-9C89-5E0DB2DDD9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3461" y="55016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1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4A62C-55E7-44E2-BADB-F74F2784A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564" y="609600"/>
            <a:ext cx="3912583" cy="1356360"/>
          </a:xfrm>
        </p:spPr>
        <p:txBody>
          <a:bodyPr>
            <a:normAutofit/>
          </a:bodyPr>
          <a:lstStyle/>
          <a:p>
            <a:r>
              <a:rPr lang="en-US" sz="3200" dirty="0"/>
              <a:t>Python Code</a:t>
            </a:r>
          </a:p>
        </p:txBody>
      </p:sp>
      <p:pic>
        <p:nvPicPr>
          <p:cNvPr id="12" name="Content Placeholder 11" descr="Text&#10;&#10;Description automatically generated">
            <a:extLst>
              <a:ext uri="{FF2B5EF4-FFF2-40B4-BE49-F238E27FC236}">
                <a16:creationId xmlns:a16="http://schemas.microsoft.com/office/drawing/2014/main" id="{F1806F96-69CC-4BB5-984E-9ACA4E8CE1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64" y="1160918"/>
            <a:ext cx="6045576" cy="4534182"/>
          </a:xfrm>
          <a:prstGeom prst="rect">
            <a:avLst/>
          </a:prstGeom>
        </p:spPr>
      </p:pic>
      <p:sp>
        <p:nvSpPr>
          <p:cNvPr id="14" name="Content Placeholder 15">
            <a:extLst>
              <a:ext uri="{FF2B5EF4-FFF2-40B4-BE49-F238E27FC236}">
                <a16:creationId xmlns:a16="http://schemas.microsoft.com/office/drawing/2014/main" id="{16673FBD-4B0E-40E2-988A-6D3D621B2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8564" y="2057400"/>
            <a:ext cx="3912583" cy="4038600"/>
          </a:xfrm>
        </p:spPr>
        <p:txBody>
          <a:bodyPr>
            <a:normAutofit/>
          </a:bodyPr>
          <a:lstStyle/>
          <a:p>
            <a:r>
              <a:rPr lang="en-US" sz="2400" dirty="0"/>
              <a:t>All code based heavily on Adrian </a:t>
            </a:r>
            <a:r>
              <a:rPr lang="en-US" sz="2400" dirty="0" err="1"/>
              <a:t>Rosebrock’s</a:t>
            </a:r>
            <a:r>
              <a:rPr lang="en-US" sz="2400" dirty="0"/>
              <a:t> guide</a:t>
            </a:r>
          </a:p>
          <a:p>
            <a:r>
              <a:rPr lang="en-US" sz="2400" dirty="0"/>
              <a:t>Final function and call giving the file path of training information</a:t>
            </a:r>
          </a:p>
        </p:txBody>
      </p:sp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5C9B855-88B0-481A-9406-ADAAF35551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77350" y="5219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4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4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89DEE-D8FE-408C-AE92-DF7E2F7B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70335"/>
            <a:ext cx="5199926" cy="1443269"/>
          </a:xfrm>
        </p:spPr>
        <p:txBody>
          <a:bodyPr>
            <a:normAutofit/>
          </a:bodyPr>
          <a:lstStyle/>
          <a:p>
            <a:r>
              <a:rPr lang="en-US" sz="4000"/>
              <a:t>Image Preprocessing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A55A653-9AD4-4A7A-8DC3-E58097D84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2" y="2546430"/>
            <a:ext cx="5084178" cy="3549570"/>
          </a:xfrm>
        </p:spPr>
        <p:txBody>
          <a:bodyPr>
            <a:normAutofit/>
          </a:bodyPr>
          <a:lstStyle/>
          <a:p>
            <a:r>
              <a:rPr lang="en-US" sz="2400" dirty="0"/>
              <a:t>Images are processed using a </a:t>
            </a:r>
            <a:r>
              <a:rPr lang="en-US" sz="2400" dirty="0" err="1"/>
              <a:t>Haar</a:t>
            </a:r>
            <a:r>
              <a:rPr lang="en-US" sz="2400" dirty="0"/>
              <a:t> cascade to find faces</a:t>
            </a:r>
          </a:p>
          <a:p>
            <a:r>
              <a:rPr lang="en-US" sz="2400" dirty="0"/>
              <a:t>Faces and labels are returned for further processing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3C654703-072B-4E15-8440-431EACD3BD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96" b="-1"/>
          <a:stretch/>
        </p:blipFill>
        <p:spPr>
          <a:xfrm>
            <a:off x="6636743" y="1238487"/>
            <a:ext cx="4741120" cy="449306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569F68-7244-4EB9-B172-D75CAE2879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29750" y="51505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28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262B7-BEBA-4A3C-990F-13DCEF97D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564" y="609600"/>
            <a:ext cx="3912583" cy="1356360"/>
          </a:xfrm>
        </p:spPr>
        <p:txBody>
          <a:bodyPr>
            <a:normAutofit/>
          </a:bodyPr>
          <a:lstStyle/>
          <a:p>
            <a:r>
              <a:rPr lang="en-US" sz="3200"/>
              <a:t>Prediction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1675A52-5F14-4484-9531-1DA8DBF5F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369" y="857675"/>
            <a:ext cx="5114965" cy="514066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2F2D046-7078-4908-8071-6C320600F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8564" y="2057400"/>
            <a:ext cx="3912583" cy="4038600"/>
          </a:xfrm>
        </p:spPr>
        <p:txBody>
          <a:bodyPr>
            <a:normAutofit/>
          </a:bodyPr>
          <a:lstStyle/>
          <a:p>
            <a:r>
              <a:rPr lang="en-US" sz="2400" dirty="0"/>
              <a:t>SVM is trained based off of training images and labels</a:t>
            </a:r>
          </a:p>
          <a:p>
            <a:r>
              <a:rPr lang="en-US" sz="2400" dirty="0"/>
              <a:t>Test images are used to test predictive accuracy of the model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37076F-7E44-47D9-9616-0E4A857558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14855" y="538874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73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EBCBF-3FE8-47A2-87A6-7A0BF4295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893287"/>
            <a:ext cx="4466566" cy="1620318"/>
          </a:xfrm>
        </p:spPr>
        <p:txBody>
          <a:bodyPr>
            <a:normAutofit/>
          </a:bodyPr>
          <a:lstStyle/>
          <a:p>
            <a:r>
              <a:rPr lang="en-US" sz="4000"/>
              <a:t>Results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30726057-0D08-4D3C-A823-246AFF700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2" y="2546430"/>
            <a:ext cx="4466565" cy="3549570"/>
          </a:xfrm>
        </p:spPr>
        <p:txBody>
          <a:bodyPr>
            <a:normAutofit/>
          </a:bodyPr>
          <a:lstStyle/>
          <a:p>
            <a:r>
              <a:rPr lang="en-US" sz="2400" dirty="0"/>
              <a:t>No large repositories of images found, but enough to do some analysis from the internet were acquired</a:t>
            </a:r>
          </a:p>
          <a:p>
            <a:r>
              <a:rPr lang="en-US" sz="2400" dirty="0"/>
              <a:t>Seven out of eight of the test photos were classified correctly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BC26DA4-0D57-48CF-A9D1-99EC34BD9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248478"/>
            <a:ext cx="5870713" cy="63809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75E187-5EE7-4371-A4D3-E47EDFF64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5569" y="733110"/>
            <a:ext cx="2674619" cy="31778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person&#10;&#10;Description automatically generated">
            <a:extLst>
              <a:ext uri="{FF2B5EF4-FFF2-40B4-BE49-F238E27FC236}">
                <a16:creationId xmlns:a16="http://schemas.microsoft.com/office/drawing/2014/main" id="{4D63035A-89CF-4E54-A116-9D5DA31216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080" y="893286"/>
            <a:ext cx="2035104" cy="284630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1C0B9737-83BE-409F-9396-42CC3DBC2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50565" y="733111"/>
            <a:ext cx="2231515" cy="2074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C77E860-0439-48A0-89EB-8BEF88FAF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5570" y="4071150"/>
            <a:ext cx="2674374" cy="207361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66CBC6D-17F0-4F59-9E2E-2E9DEB303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54284" y="2966904"/>
            <a:ext cx="2227797" cy="31778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, person, person, male&#10;&#10;Description automatically generated">
            <a:extLst>
              <a:ext uri="{FF2B5EF4-FFF2-40B4-BE49-F238E27FC236}">
                <a16:creationId xmlns:a16="http://schemas.microsoft.com/office/drawing/2014/main" id="{81F6EFA4-7D2D-4109-8D65-F06A49F373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142" y="3131894"/>
            <a:ext cx="1796764" cy="2852007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A089B5C-764E-4BCE-B809-D37AA3FFF3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76377" y="53108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850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40D61-4DBF-4608-B321-D099767C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AFDB3-5AEE-4BD9-9481-D03DDE642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 were good, but with so few training and test photos the findings need to be taken with a grain of salt</a:t>
            </a:r>
          </a:p>
          <a:p>
            <a:r>
              <a:rPr lang="en-US" dirty="0"/>
              <a:t>It is very likely good results due to random chance with such small training and test sets</a:t>
            </a:r>
          </a:p>
          <a:p>
            <a:r>
              <a:rPr lang="en-US" dirty="0"/>
              <a:t>Still if the Hadj-Rabia study shows that there may be something to facial tells for disease expression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9CBA795-449E-43E9-BEB6-1A2DB15A1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67850" y="5162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819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6BDFB-39DF-47A1-9AA4-4D688A188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68799-2A72-4536-8C84-6175B2FC4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Further testing is needed, but the results here show it may be worth pursuing</a:t>
            </a:r>
          </a:p>
          <a:p>
            <a:r>
              <a:rPr lang="en-US" dirty="0"/>
              <a:t>Next steps would involve obtaining significantly larger training and test sets, this might require collaboration with a hospital or care provider</a:t>
            </a:r>
          </a:p>
          <a:p>
            <a:r>
              <a:rPr lang="en-US" dirty="0"/>
              <a:t>Future analysis would benefit from being more specific with analysis between different stages of cancer and patient demographics. Splitting into many different specific subsets would eliminate a lot of lurking variables.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EF0DB3B-ED60-464C-A381-ABA8B0720A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29800" y="5314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649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1C5FB-20A6-472B-923B-291AD7A5D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Listening to My Presentation!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C6EBD-06C3-4B2F-A533-29F77994E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have not put the project code up on </a:t>
            </a:r>
            <a:r>
              <a:rPr lang="en-US" dirty="0" err="1"/>
              <a:t>github</a:t>
            </a:r>
            <a:r>
              <a:rPr lang="en-US" dirty="0"/>
              <a:t>, but if this project interests you I could create a repository for you to clone</a:t>
            </a:r>
          </a:p>
          <a:p>
            <a:r>
              <a:rPr lang="en-US" dirty="0"/>
              <a:t>If you have any questions or comments about the project, please feel free to email me at </a:t>
            </a:r>
            <a:r>
              <a:rPr lang="en-US" dirty="0">
                <a:hlinkClick r:id="rId4"/>
              </a:rPr>
              <a:t>vpreikst@oswego.edu</a:t>
            </a:r>
            <a:r>
              <a:rPr lang="en-US" dirty="0"/>
              <a:t> </a:t>
            </a:r>
          </a:p>
          <a:p>
            <a:r>
              <a:rPr lang="en-US" dirty="0"/>
              <a:t>Thank you for your time!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6387EE-D87C-4AE4-8A60-5A91C03225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15500" y="5410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10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AB35-45C7-48B9-89CE-74F597F2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D3311-48E0-40C4-A78B-09F8051CB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Hadj-Rabia, S., Schneider, H., Navarro, E., Klein, O., Kirby, N., Huttner, K., Wolf, L., Orin, M.,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Wohlfar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Bodemer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C., Grange, D. (2017). Automatic recognition of the XLHED phenotype from facial images. American Journal of Medical Genetics Part A, 173(9), 2408-2414. doi:10.1002/ajmg.a.38343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Rosebrock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 (2018, September 24). OpenCV Face Recognition. Retrieved February 12, 2021,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https://www.pyimagesearch.com/2018/09/24/opencv-face-recognition/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Renfrow, J. (2019, July 11). 1 in 3 misdiagnoses results in serious injury or death: Study. Retrieved February 12, 2021,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https://www.fiercehealthcare.com/hospitals-health-systems/jhu-1-3-misdiagnoses-results-serious-injury-or-death#:~:text=An%20estimated%2040%2C000%20to%2080%2C000,or%20permanent%20damage%20or%20death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Angiogenesis Foundation (2012). Cancer May Grow Undetected for a Decade or More. Retrieved April 21, 2021,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https://angio.org/cancer-may-grow-undetected-for-a-decade-or-more/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180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C67B137-15B0-4AF6-94A8-AC00BA8D7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699F27B-22F2-45E1-BFB8-2B1FF14A9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B439FC-3341-40DF-B08E-E67B95720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6"/>
            <a:ext cx="3602736" cy="5269651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About 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33ABDA7-FF8C-4E26-8C7D-47E0AE54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265557"/>
            <a:ext cx="7031" cy="393192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97884-5F07-4736-8E13-5E14363DE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182" y="643466"/>
            <a:ext cx="6173333" cy="5269650"/>
          </a:xfrm>
        </p:spPr>
        <p:txBody>
          <a:bodyPr anchor="ctr">
            <a:normAutofit/>
          </a:bodyPr>
          <a:lstStyle/>
          <a:p>
            <a:r>
              <a:rPr lang="en-US" sz="2000" dirty="0"/>
              <a:t>My Name is Vincent Preikstas</a:t>
            </a:r>
          </a:p>
          <a:p>
            <a:r>
              <a:rPr lang="en-US" sz="2000" dirty="0"/>
              <a:t>I did my Bachelors in Computer Science at SUNY Oswego</a:t>
            </a:r>
          </a:p>
          <a:p>
            <a:r>
              <a:rPr lang="en-US" sz="2000" dirty="0"/>
              <a:t>I am in the Human Computer Interaction master's program at SUNY Oswego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F54162-609F-47E8-9194-9D654E363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58375" y="53530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34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C67B137-15B0-4AF6-94A8-AC00BA8D7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699F27B-22F2-45E1-BFB8-2B1FF14A9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981E55-51D2-4E3D-B3BB-EC7FB4691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6"/>
            <a:ext cx="3602736" cy="5269651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Introduction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33ABDA7-FF8C-4E26-8C7D-47E0AE54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265557"/>
            <a:ext cx="7031" cy="393192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3C56F-E071-4C55-9B55-E520165A9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182" y="643466"/>
            <a:ext cx="6173333" cy="5269650"/>
          </a:xfrm>
        </p:spPr>
        <p:txBody>
          <a:bodyPr anchor="ctr">
            <a:normAutofit/>
          </a:bodyPr>
          <a:lstStyle/>
          <a:p>
            <a:r>
              <a:rPr lang="en-US" sz="2000" dirty="0"/>
              <a:t>Diagnosis is of the utmost importance in Healthcare</a:t>
            </a:r>
          </a:p>
          <a:p>
            <a:r>
              <a:rPr lang="en-US" sz="2000" dirty="0"/>
              <a:t>40,000 to 80,000 deaths per year from misdiagnosis in the US (Renfrow, 2019)</a:t>
            </a:r>
          </a:p>
          <a:p>
            <a:r>
              <a:rPr lang="en-US" sz="2000" dirty="0"/>
              <a:t>Cancer is important to catch early</a:t>
            </a:r>
          </a:p>
          <a:p>
            <a:r>
              <a:rPr lang="en-US" sz="2000" dirty="0"/>
              <a:t>Facial recognition technologies are an untested diagnostic tool in many cases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91F0C25-A171-480E-AB68-8D904F16F7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15525" y="54216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24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C67B137-15B0-4AF6-94A8-AC00BA8D7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699F27B-22F2-45E1-BFB8-2B1FF14A9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B0376-544F-4CDB-A1D8-6A604F22E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6"/>
            <a:ext cx="3602736" cy="5269651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Background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33ABDA7-FF8C-4E26-8C7D-47E0AE54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265557"/>
            <a:ext cx="7031" cy="393192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082E4-169A-491F-A192-4BF4D5A24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182" y="643466"/>
            <a:ext cx="6173333" cy="5269650"/>
          </a:xfrm>
        </p:spPr>
        <p:txBody>
          <a:bodyPr anchor="ctr">
            <a:normAutofit/>
          </a:bodyPr>
          <a:lstStyle/>
          <a:p>
            <a:r>
              <a:rPr lang="en-US" sz="2000"/>
              <a:t>Some diagnosis using facial recognition already exists in the literature</a:t>
            </a:r>
          </a:p>
          <a:p>
            <a:r>
              <a:rPr lang="en-US" sz="2000"/>
              <a:t>Smail Hadj-Rabia study showed facial recognition used to screen patients for extodermal dyspasia (Hadj-Rabia, 2017)</a:t>
            </a:r>
          </a:p>
          <a:p>
            <a:r>
              <a:rPr lang="en-US" sz="2000"/>
              <a:t>Cancer can go undiagnosed for some time impacting outcomes</a:t>
            </a:r>
          </a:p>
          <a:p>
            <a:r>
              <a:rPr lang="en-US" sz="2000"/>
              <a:t>Cancer is a good candidate for testing because of the physical impact it has on patients and how widespread it is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2556668-9D89-4D6B-A0D7-6412E0BB99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58375" y="5353047"/>
            <a:ext cx="619124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9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hade val="95000"/>
            <a:satMod val="1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3FDBB0-BD31-4C4B-B31A-125E36AA5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1999" cy="6857999"/>
          </a:xfrm>
          <a:prstGeom prst="rect">
            <a:avLst/>
          </a:prstGeom>
          <a:solidFill>
            <a:schemeClr val="tx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330D54-8F9D-4B41-87C4-688C75DCB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85030"/>
            <a:ext cx="9875520" cy="1605500"/>
          </a:xfrm>
        </p:spPr>
        <p:txBody>
          <a:bodyPr>
            <a:normAutofit/>
          </a:bodyPr>
          <a:lstStyle/>
          <a:p>
            <a:r>
              <a:rPr lang="en-US"/>
              <a:t>Project Objectives</a:t>
            </a:r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4B381B0-BCD6-4989-9444-BCDAC3E1C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29840"/>
            <a:ext cx="12192000" cy="43281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DC8F5-303B-489C-B56A-18634660C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852530"/>
            <a:ext cx="9872871" cy="3243469"/>
          </a:xfrm>
        </p:spPr>
        <p:txBody>
          <a:bodyPr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Find a repository of photos with AI facial recognition training friendly photos or provide enough evidence to show the merit in funding the creation of such a repository.</a:t>
            </a:r>
            <a:endParaRPr lang="en-US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 a facial recognition model on pictures of people with and without cancer to identify test pictures as either. </a:t>
            </a:r>
            <a:endParaRPr lang="en-US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843D38A-FFB7-49FF-93A9-B942676137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72650" y="54863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23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69FE58F-4A74-4B38-928A-7E95DA382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87F28B-30C2-41EC-A997-CE9B5A1CA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704" y="609600"/>
            <a:ext cx="5364444" cy="1356360"/>
          </a:xfrm>
        </p:spPr>
        <p:txBody>
          <a:bodyPr>
            <a:normAutofit/>
          </a:bodyPr>
          <a:lstStyle/>
          <a:p>
            <a:r>
              <a:rPr lang="en-US"/>
              <a:t>Task-relevant Data</a:t>
            </a:r>
          </a:p>
        </p:txBody>
      </p:sp>
      <p:pic>
        <p:nvPicPr>
          <p:cNvPr id="7" name="Picture 6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AAA32657-E956-485C-8299-F9257DAB93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07"/>
          <a:stretch/>
        </p:blipFill>
        <p:spPr>
          <a:xfrm>
            <a:off x="702347" y="731519"/>
            <a:ext cx="2372029" cy="325231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F2DCA68-EA67-41AC-9960-9ED06765F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35243" y="731519"/>
            <a:ext cx="2395567" cy="21423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A218951-D6D8-4B5B-BE57-9309F976E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347" y="4126208"/>
            <a:ext cx="2372029" cy="20378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wearing a hat&#10;&#10;Description automatically generated with medium confidence">
            <a:extLst>
              <a:ext uri="{FF2B5EF4-FFF2-40B4-BE49-F238E27FC236}">
                <a16:creationId xmlns:a16="http://schemas.microsoft.com/office/drawing/2014/main" id="{8E43D86F-B75B-4CE0-B4D1-3D0076BABD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1" r="35471"/>
          <a:stretch/>
        </p:blipFill>
        <p:spPr>
          <a:xfrm>
            <a:off x="3235244" y="3013787"/>
            <a:ext cx="2395566" cy="31502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7DE6E-8FA3-4ECA-9830-AB1501A60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6703" y="2057400"/>
            <a:ext cx="5364444" cy="4038600"/>
          </a:xfrm>
        </p:spPr>
        <p:txBody>
          <a:bodyPr>
            <a:normAutofit/>
          </a:bodyPr>
          <a:lstStyle/>
          <a:p>
            <a:r>
              <a:rPr lang="en-US" dirty="0"/>
              <a:t>Forty training photos in total, thirty for non-cancer and ten for cancer as well as eight additional test photos</a:t>
            </a:r>
          </a:p>
          <a:p>
            <a:r>
              <a:rPr lang="en-US" dirty="0"/>
              <a:t>Finding photos especially of cancer patients proved difficult</a:t>
            </a:r>
          </a:p>
          <a:p>
            <a:r>
              <a:rPr lang="en-US" dirty="0"/>
              <a:t>Examples left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2884F0-1769-42C6-8330-1EC9F51C15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05975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09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6A924-63B4-4492-B0B0-E1FF477F5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D0AA4-078F-45C8-8B4D-FE27D6C61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3+</a:t>
            </a:r>
          </a:p>
          <a:p>
            <a:r>
              <a:rPr lang="en-US" dirty="0"/>
              <a:t>OpenCV for Python </a:t>
            </a:r>
          </a:p>
          <a:p>
            <a:r>
              <a:rPr lang="en-US" dirty="0" err="1"/>
              <a:t>Pycharm</a:t>
            </a:r>
            <a:r>
              <a:rPr lang="en-US" dirty="0"/>
              <a:t> for Windows</a:t>
            </a:r>
          </a:p>
          <a:p>
            <a:r>
              <a:rPr lang="en-US" dirty="0" err="1"/>
              <a:t>Numpy</a:t>
            </a:r>
            <a:r>
              <a:rPr lang="en-US" dirty="0"/>
              <a:t> repository</a:t>
            </a:r>
          </a:p>
          <a:p>
            <a:r>
              <a:rPr lang="en-US" dirty="0"/>
              <a:t>Adapted from Adrian </a:t>
            </a:r>
            <a:r>
              <a:rPr lang="en-US" dirty="0" err="1"/>
              <a:t>Rosebrock’s</a:t>
            </a:r>
            <a:r>
              <a:rPr lang="en-US" dirty="0"/>
              <a:t> guide (see references section for link)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BA6938E-82DB-4301-BCE1-7CCC304585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29775" y="5238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871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EB5A8-727C-47EC-81C6-88986C472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0794A-3552-4AB8-BEF2-62EB89092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dlib</a:t>
            </a:r>
            <a:r>
              <a:rPr lang="en-US" dirty="0"/>
              <a:t> and </a:t>
            </a:r>
            <a:r>
              <a:rPr lang="en-US" dirty="0" err="1"/>
              <a:t>face_recognition</a:t>
            </a:r>
            <a:r>
              <a:rPr lang="en-US" dirty="0"/>
              <a:t> libraries as well as OpenCV loaded in a Python script</a:t>
            </a:r>
          </a:p>
          <a:p>
            <a:r>
              <a:rPr lang="en-US" dirty="0"/>
              <a:t>Images turned into black and white during processing</a:t>
            </a:r>
          </a:p>
          <a:p>
            <a:r>
              <a:rPr lang="en-US" dirty="0" err="1"/>
              <a:t>Haar</a:t>
            </a:r>
            <a:r>
              <a:rPr lang="en-US" dirty="0"/>
              <a:t> cascade (comes pretrained with OpenCV) used to identify faces in images </a:t>
            </a:r>
          </a:p>
          <a:p>
            <a:r>
              <a:rPr lang="en-US" dirty="0"/>
              <a:t>Images extracted using 128-d feature vectors to quantify each face (embedding)</a:t>
            </a:r>
          </a:p>
          <a:p>
            <a:r>
              <a:rPr lang="en-US" dirty="0"/>
              <a:t>Each input batch to the model takes three images, an anchor, a positive image and a negative image</a:t>
            </a:r>
          </a:p>
          <a:p>
            <a:r>
              <a:rPr lang="en-US" dirty="0"/>
              <a:t>Anchor and positive are same face while negative is not. Network computes 128-d embeddings for each face then tweaks weights in network with triplet loss function so that anchor and positive image are closer and embeddings for negative image are further away</a:t>
            </a:r>
          </a:p>
          <a:p>
            <a:r>
              <a:rPr lang="en-US" dirty="0"/>
              <a:t>Trains a Support Vector Machine in this way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D39ED9-F396-441B-B4AC-0C1786F362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29725" y="5238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16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48E5B-A349-4B89-833E-02DE0CEE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CBF6A-785D-4680-9367-44D384114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do classification and regression analysis in various machine learning problem situations</a:t>
            </a:r>
          </a:p>
          <a:p>
            <a:r>
              <a:rPr lang="en-US" dirty="0"/>
              <a:t>Supervised learning model</a:t>
            </a:r>
          </a:p>
          <a:p>
            <a:r>
              <a:rPr lang="en-US" dirty="0"/>
              <a:t>Works by maximizing margins between different categories to create an optimal hyperplane </a:t>
            </a:r>
          </a:p>
          <a:p>
            <a:r>
              <a:rPr lang="en-US" dirty="0"/>
              <a:t>A hyperplane is in n-dimensional space which separates the space into two disconnected parts as an n-1 dimensional plane</a:t>
            </a:r>
          </a:p>
          <a:p>
            <a:r>
              <a:rPr lang="en-US" dirty="0"/>
              <a:t>Well suited for facial recognition type problems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282E29C-EB00-4C5D-9EE5-932A9FB8D2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4525" y="5314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2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Basis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DF5327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63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446C221D-F63F-4DD8-B509-CFE168687B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1350</TotalTime>
  <Words>918</Words>
  <Application>Microsoft Office PowerPoint</Application>
  <PresentationFormat>Widescreen</PresentationFormat>
  <Paragraphs>72</Paragraphs>
  <Slides>17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Calibri</vt:lpstr>
      <vt:lpstr>Corbel</vt:lpstr>
      <vt:lpstr>Basis</vt:lpstr>
      <vt:lpstr>Using Machine Learning and Digital Image Processing in Disease Diagnosis</vt:lpstr>
      <vt:lpstr>About Me</vt:lpstr>
      <vt:lpstr>Introduction</vt:lpstr>
      <vt:lpstr>Background</vt:lpstr>
      <vt:lpstr>Project Objectives</vt:lpstr>
      <vt:lpstr>Task-relevant Data</vt:lpstr>
      <vt:lpstr>Tools</vt:lpstr>
      <vt:lpstr>Methods</vt:lpstr>
      <vt:lpstr>Support Vector Machine</vt:lpstr>
      <vt:lpstr>Python Code</vt:lpstr>
      <vt:lpstr>Image Preprocessing</vt:lpstr>
      <vt:lpstr>Prediction</vt:lpstr>
      <vt:lpstr>Results</vt:lpstr>
      <vt:lpstr>Discussion</vt:lpstr>
      <vt:lpstr>Conclusion</vt:lpstr>
      <vt:lpstr>Thanks for Listening to My Presentation!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Vincent Preikstas</dc:creator>
  <cp:lastModifiedBy>Vincent Preikstas</cp:lastModifiedBy>
  <cp:revision>17</cp:revision>
  <dcterms:created xsi:type="dcterms:W3CDTF">2021-04-20T19:28:22Z</dcterms:created>
  <dcterms:modified xsi:type="dcterms:W3CDTF">2021-05-10T00:13:18Z</dcterms:modified>
</cp:coreProperties>
</file>

<file path=docProps/thumbnail.jpeg>
</file>